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6"/>
  </p:notesMasterIdLst>
  <p:sldIdLst>
    <p:sldId id="281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B94D2E-832E-4454-88B1-C6C215C9E55C}" type="datetimeFigureOut">
              <a:rPr lang="en-US" smtClean="0"/>
              <a:t>5/24/2025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A0A09-6FA2-432A-878F-290AC51C72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36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668F1A4-6DBB-4F0B-A679-6EE548363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 5">
            <a:extLst>
              <a:ext uri="{FF2B5EF4-FFF2-40B4-BE49-F238E27FC236}">
                <a16:creationId xmlns:a16="http://schemas.microsoft.com/office/drawing/2014/main" id="{B8DBF1C0-B8F1-4AAC-8704-256BA0E9D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6" name="Picture 5" descr="purple tinted chalkboard">
            <a:extLst>
              <a:ext uri="{FF2B5EF4-FFF2-40B4-BE49-F238E27FC236}">
                <a16:creationId xmlns:a16="http://schemas.microsoft.com/office/drawing/2014/main" id="{12751E25-7490-4E9F-B6B6-99147D39E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r="-1" b="21257"/>
          <a:stretch/>
        </p:blipFill>
        <p:spPr>
          <a:xfrm>
            <a:off x="474132" y="474132"/>
            <a:ext cx="11243734" cy="590973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B1457-35E0-409B-98CD-F11D19CA6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6286" y="1354666"/>
            <a:ext cx="9131526" cy="1519163"/>
          </a:xfrm>
        </p:spPr>
        <p:txBody>
          <a:bodyPr>
            <a:normAutofit fontScale="90000"/>
          </a:bodyPr>
          <a:lstStyle/>
          <a:p>
            <a:br>
              <a:rPr lang="en-US" sz="4000" b="0" i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</a:br>
            <a:br>
              <a:rPr lang="en-IN" sz="4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</a:br>
            <a:r>
              <a:rPr lang="en-IN" sz="4000" b="0" cap="none" spc="0" dirty="0">
                <a:ln w="0">
                  <a:solidFill>
                    <a:srgbClr val="FFFFFF"/>
                  </a:solidFill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reflection blurRad="6350" stA="53000" endA="300" endPos="35500" dir="5400000" sy="-90000" algn="bl" rotWithShape="0"/>
                </a:effectLst>
              </a:rPr>
              <a:t>COPD  </a:t>
            </a:r>
            <a:r>
              <a:rPr lang="en-US" sz="4000" b="0" i="0" cap="none" spc="0" dirty="0">
                <a:ln w="0">
                  <a:solidFill>
                    <a:srgbClr val="FFFFFF"/>
                  </a:solidFill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reflection blurRad="6350" stA="53000" endA="300" endPos="35500" dir="5400000" sy="-90000" algn="bl" rotWithShape="0"/>
                </a:effectLst>
              </a:rPr>
              <a:t>PREDICTION USING ML &amp;      CHATBOT ASSISTENCE</a:t>
            </a:r>
            <a:endParaRPr lang="en-US" sz="4000" b="1" dirty="0">
              <a:ln w="0">
                <a:solidFill>
                  <a:srgbClr val="FFFFFF"/>
                </a:solidFill>
              </a:ln>
              <a:solidFill>
                <a:srgbClr val="FFFFF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BDD245-17CD-4FBE-A9CF-AC997273D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98231" y="4388498"/>
            <a:ext cx="2954691" cy="121928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PRESENTED  BY </a:t>
            </a:r>
          </a:p>
          <a:p>
            <a:r>
              <a:rPr lang="en-IN" dirty="0">
                <a:solidFill>
                  <a:schemeClr val="bg2"/>
                </a:solidFill>
              </a:rPr>
              <a:t>JEBA MISRA R (960221243025)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157592-FFE2-6136-16EE-3EB58CA426B2}"/>
              </a:ext>
            </a:extLst>
          </p:cNvPr>
          <p:cNvSpPr txBox="1"/>
          <p:nvPr/>
        </p:nvSpPr>
        <p:spPr>
          <a:xfrm>
            <a:off x="1894114" y="23886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1A6EDF-461E-6EA2-E617-00D0AB9CC39B}"/>
              </a:ext>
            </a:extLst>
          </p:cNvPr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IN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1FBD00F9-B931-BE6D-2183-7E14A70B8BDB}"/>
              </a:ext>
            </a:extLst>
          </p:cNvPr>
          <p:cNvSpPr txBox="1">
            <a:spLocks/>
          </p:cNvSpPr>
          <p:nvPr/>
        </p:nvSpPr>
        <p:spPr bwMode="gray">
          <a:xfrm>
            <a:off x="1307354" y="4388498"/>
            <a:ext cx="3286417" cy="14027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FFFF"/>
                </a:solidFill>
              </a:rPr>
              <a:t>GUIDED BY </a:t>
            </a:r>
          </a:p>
          <a:p>
            <a:r>
              <a:rPr lang="en-IN" dirty="0">
                <a:solidFill>
                  <a:schemeClr val="bg2"/>
                </a:solidFill>
              </a:rPr>
              <a:t>Mrs. Jasmine Rajula , ME</a:t>
            </a:r>
          </a:p>
          <a:p>
            <a:r>
              <a:rPr lang="en-IN" dirty="0" err="1">
                <a:solidFill>
                  <a:schemeClr val="bg2"/>
                </a:solidFill>
              </a:rPr>
              <a:t>Assistent</a:t>
            </a:r>
            <a:r>
              <a:rPr lang="en-IN" dirty="0">
                <a:solidFill>
                  <a:schemeClr val="bg2"/>
                </a:solidFill>
              </a:rPr>
              <a:t> professor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583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552CFA05-F49B-121E-12F3-DAC0628A422A}"/>
              </a:ext>
            </a:extLst>
          </p:cNvPr>
          <p:cNvSpPr/>
          <p:nvPr/>
        </p:nvSpPr>
        <p:spPr>
          <a:xfrm>
            <a:off x="2743200" y="354563"/>
            <a:ext cx="5747657" cy="457200"/>
          </a:xfrm>
          <a:prstGeom prst="flowChartAlternate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PROPOSED SYSTEM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B8526E-34ED-7B27-E964-6A18F239E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460" y="1415141"/>
            <a:ext cx="8164287" cy="479904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6331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518E3-D1C9-C187-9A0F-798A9375E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175930"/>
          </a:xfrm>
        </p:spPr>
        <p:txBody>
          <a:bodyPr/>
          <a:lstStyle/>
          <a:p>
            <a:r>
              <a:rPr lang="en-IN" dirty="0"/>
              <a:t>ARCHITECTURE EXPLANATION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282A82-4631-1E48-A157-F2D2B62B8B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7118" y="3247054"/>
            <a:ext cx="10496939" cy="340567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u="sng" dirty="0"/>
              <a:t>USER Interface </a:t>
            </a:r>
            <a:r>
              <a:rPr lang="en-US" b="1" dirty="0"/>
              <a:t>(UI) </a:t>
            </a:r>
            <a:r>
              <a:rPr lang="en-US" dirty="0"/>
              <a:t>-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Users can  interact with the COPD Prediction System. 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Designed using HTML, CSS, Bootstrap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. Users must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register and log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to access system features.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Lung Sound Input Module </a:t>
            </a:r>
            <a:r>
              <a:rPr lang="en-US" dirty="0"/>
              <a:t>-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Users upload lung sound recordings for analysis.  The sound file should be in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WAV / MP3 format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Machine Learning Processing Unit </a:t>
            </a:r>
            <a:r>
              <a:rPr lang="en-US" dirty="0"/>
              <a:t>-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Sound data is processed using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CNN and LSTM models.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Prediction Engine </a:t>
            </a:r>
            <a:r>
              <a:rPr lang="en-US" dirty="0"/>
              <a:t>-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trained ML models predict COPD risk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based on lung sound patterns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 Provides a real-time result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Chatbot Assistance Module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chatbot gives instant information about COPD and 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Allows  users to ask questions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about the predicted condition.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817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Single Corner Rounded 1">
            <a:extLst>
              <a:ext uri="{FF2B5EF4-FFF2-40B4-BE49-F238E27FC236}">
                <a16:creationId xmlns:a16="http://schemas.microsoft.com/office/drawing/2014/main" id="{6A2DF0C5-150F-A650-10A0-C3692FC19684}"/>
              </a:ext>
            </a:extLst>
          </p:cNvPr>
          <p:cNvSpPr/>
          <p:nvPr/>
        </p:nvSpPr>
        <p:spPr>
          <a:xfrm>
            <a:off x="1399592" y="1110343"/>
            <a:ext cx="9414588" cy="5281126"/>
          </a:xfrm>
          <a:prstGeom prst="round1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Doctor Recommendation Module </a:t>
            </a:r>
            <a:r>
              <a:rPr lang="en-US" dirty="0"/>
              <a:t>- Users can search for doctors based on location filters.  Displays a list of registered pulmonologists for consultations.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/>
              <a:t>Appointment Scheduling System </a:t>
            </a:r>
            <a:r>
              <a:rPr lang="en-IN" dirty="0"/>
              <a:t>- </a:t>
            </a:r>
            <a:r>
              <a:rPr lang="en-US" dirty="0"/>
              <a:t>After selecting a doctor, users can schedule appointments. Displays available time slots and confirmation details.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/>
              <a:t>Database Management System </a:t>
            </a:r>
            <a:r>
              <a:rPr lang="en-US" dirty="0"/>
              <a:t>- Backend powered by SQLite3, storing user records, lung sound files, and doctor details. Maintains login credentials, prediction history, and appointments.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u="sng" dirty="0"/>
              <a:t>ADMIN 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/>
              <a:t>Admin Panel - </a:t>
            </a:r>
            <a:r>
              <a:rPr lang="en-US" dirty="0"/>
              <a:t>Allows administrators to monitor user activity.  </a:t>
            </a:r>
          </a:p>
          <a:p>
            <a:r>
              <a:rPr lang="en-US" dirty="0"/>
              <a:t>				Manages doctor registrations, feedback, and system 							improvement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Feedback System -</a:t>
            </a:r>
            <a:r>
              <a:rPr lang="en-US" dirty="0"/>
              <a:t> Users can submit feedback about their experience.  Helps 					   in improving the chatbot and prediction accuracy. </a:t>
            </a:r>
            <a:endParaRPr lang="en-US" b="1" u="sng" dirty="0"/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99721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64A79-E222-37E1-D44F-823BD0FD1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433" y="2108718"/>
            <a:ext cx="5293567" cy="3648391"/>
          </a:xfrm>
        </p:spPr>
        <p:txBody>
          <a:bodyPr/>
          <a:lstStyle/>
          <a:p>
            <a:r>
              <a:rPr lang="en-US" sz="2000" dirty="0">
                <a:latin typeface="Arial Rounded MT Bold" panose="020F0704030504030204" pitchFamily="34" charset="0"/>
              </a:rPr>
              <a:t>Can </a:t>
            </a:r>
            <a:r>
              <a:rPr lang="en-US" sz="2000" b="1" dirty="0">
                <a:latin typeface="Arial Rounded MT Bold" panose="020F0704030504030204" pitchFamily="34" charset="0"/>
              </a:rPr>
              <a:t>log in</a:t>
            </a:r>
            <a:br>
              <a:rPr lang="en-US" sz="2000" b="1" dirty="0">
                <a:latin typeface="Arial Rounded MT Bold" panose="020F0704030504030204" pitchFamily="34" charset="0"/>
              </a:rPr>
            </a:br>
            <a:br>
              <a:rPr lang="en-US" sz="2000" dirty="0">
                <a:latin typeface="Arial Rounded MT Bold" panose="020F0704030504030204" pitchFamily="34" charset="0"/>
              </a:rPr>
            </a:br>
            <a:r>
              <a:rPr lang="en-US" sz="2000" dirty="0">
                <a:latin typeface="Arial Rounded MT Bold" panose="020F0704030504030204" pitchFamily="34" charset="0"/>
              </a:rPr>
              <a:t>Can </a:t>
            </a:r>
            <a:r>
              <a:rPr lang="en-US" sz="2000" b="1" dirty="0">
                <a:latin typeface="Arial Rounded MT Bold" panose="020F0704030504030204" pitchFamily="34" charset="0"/>
              </a:rPr>
              <a:t>see all registered users</a:t>
            </a:r>
            <a:br>
              <a:rPr lang="en-US" sz="2000" b="1" dirty="0">
                <a:latin typeface="Arial Rounded MT Bold" panose="020F0704030504030204" pitchFamily="34" charset="0"/>
              </a:rPr>
            </a:br>
            <a:br>
              <a:rPr lang="en-US" sz="2000" dirty="0">
                <a:latin typeface="Arial Rounded MT Bold" panose="020F0704030504030204" pitchFamily="34" charset="0"/>
              </a:rPr>
            </a:br>
            <a:r>
              <a:rPr lang="en-US" sz="2000" dirty="0">
                <a:latin typeface="Arial Rounded MT Bold" panose="020F0704030504030204" pitchFamily="34" charset="0"/>
              </a:rPr>
              <a:t>Can </a:t>
            </a:r>
            <a:r>
              <a:rPr lang="en-US" sz="2000" b="1" dirty="0">
                <a:latin typeface="Arial Rounded MT Bold" panose="020F0704030504030204" pitchFamily="34" charset="0"/>
              </a:rPr>
              <a:t>add or update </a:t>
            </a:r>
            <a:r>
              <a:rPr lang="en-US" sz="2000" dirty="0">
                <a:latin typeface="Arial Rounded MT Bold" panose="020F0704030504030204" pitchFamily="34" charset="0"/>
              </a:rPr>
              <a:t>doctor details</a:t>
            </a:r>
            <a:br>
              <a:rPr lang="en-US" sz="2000" dirty="0">
                <a:latin typeface="Arial Rounded MT Bold" panose="020F0704030504030204" pitchFamily="34" charset="0"/>
              </a:rPr>
            </a:br>
            <a:br>
              <a:rPr lang="en-US" sz="2000" dirty="0">
                <a:latin typeface="Arial Rounded MT Bold" panose="020F0704030504030204" pitchFamily="34" charset="0"/>
              </a:rPr>
            </a:br>
            <a:r>
              <a:rPr lang="en-US" sz="2000" dirty="0">
                <a:latin typeface="Arial Rounded MT Bold" panose="020F0704030504030204" pitchFamily="34" charset="0"/>
              </a:rPr>
              <a:t>Can </a:t>
            </a:r>
            <a:r>
              <a:rPr lang="en-US" sz="2000" b="1" dirty="0">
                <a:latin typeface="Arial Rounded MT Bold" panose="020F0704030504030204" pitchFamily="34" charset="0"/>
              </a:rPr>
              <a:t>read feedback</a:t>
            </a:r>
            <a:r>
              <a:rPr lang="en-US" sz="2000" dirty="0">
                <a:latin typeface="Arial Rounded MT Bold" panose="020F0704030504030204" pitchFamily="34" charset="0"/>
              </a:rPr>
              <a:t> from users.</a:t>
            </a:r>
            <a:endParaRPr lang="en-IN" sz="2000" dirty="0">
              <a:latin typeface="Arial Rounded MT Bold" panose="020F07040305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C4971-B83D-7529-04AF-3522A187C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4289" y="2211113"/>
            <a:ext cx="5031654" cy="3919098"/>
          </a:xfrm>
        </p:spPr>
        <p:txBody>
          <a:bodyPr/>
          <a:lstStyle/>
          <a:p>
            <a:r>
              <a:rPr lang="en-IN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Registration &amp; login</a:t>
            </a:r>
            <a:endParaRPr lang="en-US" cap="none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</a:endParaRPr>
          </a:p>
          <a:p>
            <a:r>
              <a:rPr lang="en-IN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Upload sound file</a:t>
            </a:r>
          </a:p>
          <a:p>
            <a:r>
              <a:rPr lang="en-US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Can filter and find doctors</a:t>
            </a:r>
          </a:p>
          <a:p>
            <a:r>
              <a:rPr lang="en-US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Ask questions to the chatbot to learn more about COPD.</a:t>
            </a:r>
          </a:p>
          <a:p>
            <a:r>
              <a:rPr lang="en-US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Can send feedback about their experience to the admin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endParaRPr lang="en-IN" dirty="0"/>
          </a:p>
        </p:txBody>
      </p:sp>
      <p:sp>
        <p:nvSpPr>
          <p:cNvPr id="4" name="Rectangle: Single Corner Rounded 3">
            <a:extLst>
              <a:ext uri="{FF2B5EF4-FFF2-40B4-BE49-F238E27FC236}">
                <a16:creationId xmlns:a16="http://schemas.microsoft.com/office/drawing/2014/main" id="{FC30A8E4-4F4D-844E-F42B-78B52AE2F6D4}"/>
              </a:ext>
            </a:extLst>
          </p:cNvPr>
          <p:cNvSpPr/>
          <p:nvPr/>
        </p:nvSpPr>
        <p:spPr>
          <a:xfrm>
            <a:off x="4181670" y="270587"/>
            <a:ext cx="4058817" cy="466531"/>
          </a:xfrm>
          <a:prstGeom prst="round1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SYSTEM MODULES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C5E48B05-66D5-8E09-36E6-83B32269EE4D}"/>
              </a:ext>
            </a:extLst>
          </p:cNvPr>
          <p:cNvSpPr/>
          <p:nvPr/>
        </p:nvSpPr>
        <p:spPr>
          <a:xfrm>
            <a:off x="2102010" y="1100891"/>
            <a:ext cx="1849503" cy="746449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ADMIN </a:t>
            </a: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082E3CBF-B88D-B032-F989-06F82A77FD52}"/>
              </a:ext>
            </a:extLst>
          </p:cNvPr>
          <p:cNvSpPr/>
          <p:nvPr/>
        </p:nvSpPr>
        <p:spPr>
          <a:xfrm>
            <a:off x="8240487" y="1100891"/>
            <a:ext cx="1849503" cy="746449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2825156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29038-E77F-A026-3077-CC28F2E06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         		</a:t>
            </a:r>
            <a:r>
              <a:rPr lang="en-IN" b="1" dirty="0"/>
              <a:t>Result Of Prediction In Analysis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F16B6A15-8F6F-A4FA-A227-63EE16E77B1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2899" b="12899"/>
          <a:stretch>
            <a:fillRect/>
          </a:stretch>
        </p:blipFill>
        <p:spPr>
          <a:xfrm>
            <a:off x="1155700" y="639763"/>
            <a:ext cx="8824913" cy="3429000"/>
          </a:xfrm>
        </p:spPr>
      </p:pic>
    </p:spTree>
    <p:extLst>
      <p:ext uri="{BB962C8B-B14F-4D97-AF65-F5344CB8AC3E}">
        <p14:creationId xmlns:p14="http://schemas.microsoft.com/office/powerpoint/2010/main" val="3127842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542BA-DC99-38AD-67F2-95B6050D7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							</a:t>
            </a:r>
            <a:r>
              <a:rPr lang="en-IN" b="1" dirty="0"/>
              <a:t>Chatbot </a:t>
            </a:r>
            <a:r>
              <a:rPr lang="en-IN" b="1" dirty="0" err="1"/>
              <a:t>Assistence</a:t>
            </a:r>
            <a:endParaRPr lang="en-IN" b="1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337DF2B-5FD5-A863-E6B9-7656BF584FD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6926" b="6926"/>
          <a:stretch>
            <a:fillRect/>
          </a:stretch>
        </p:blipFill>
        <p:spPr>
          <a:xfrm>
            <a:off x="1154954" y="625151"/>
            <a:ext cx="8825659" cy="3489649"/>
          </a:xfrm>
        </p:spPr>
      </p:pic>
    </p:spTree>
    <p:extLst>
      <p:ext uri="{BB962C8B-B14F-4D97-AF65-F5344CB8AC3E}">
        <p14:creationId xmlns:p14="http://schemas.microsoft.com/office/powerpoint/2010/main" val="956660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8054D-C316-19F0-FC6A-609F4BB6E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								Doctor Lists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C6FF241-25B9-ACAE-4F46-927740F8E08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9348" b="93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06531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3436E-19D7-85F4-1E66-F6F253D0A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						Appointment For Doctor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6C589F1-6A90-C429-8676-4C786FBBD85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9661" r="966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82759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5042F18-254E-5F1C-5F6A-4FC54F8E9F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816142"/>
              </p:ext>
            </p:extLst>
          </p:nvPr>
        </p:nvGraphicFramePr>
        <p:xfrm>
          <a:off x="1574800" y="1372807"/>
          <a:ext cx="8222343" cy="4339535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2745273">
                  <a:extLst>
                    <a:ext uri="{9D8B030D-6E8A-4147-A177-3AD203B41FA5}">
                      <a16:colId xmlns:a16="http://schemas.microsoft.com/office/drawing/2014/main" val="3976599665"/>
                    </a:ext>
                  </a:extLst>
                </a:gridCol>
                <a:gridCol w="2736289">
                  <a:extLst>
                    <a:ext uri="{9D8B030D-6E8A-4147-A177-3AD203B41FA5}">
                      <a16:colId xmlns:a16="http://schemas.microsoft.com/office/drawing/2014/main" val="3553683113"/>
                    </a:ext>
                  </a:extLst>
                </a:gridCol>
                <a:gridCol w="2740781">
                  <a:extLst>
                    <a:ext uri="{9D8B030D-6E8A-4147-A177-3AD203B41FA5}">
                      <a16:colId xmlns:a16="http://schemas.microsoft.com/office/drawing/2014/main" val="4206224572"/>
                    </a:ext>
                  </a:extLst>
                </a:gridCol>
              </a:tblGrid>
              <a:tr h="694357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FEATURE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EXISTING SYSTEM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PROPOSED SYSTEM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556632"/>
                  </a:ext>
                </a:extLst>
              </a:tr>
              <a:tr h="72927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Diagnosis Method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Manual (spirometry, CT scans)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85800" indent="-228600" algn="just">
                        <a:lnSpc>
                          <a:spcPct val="147000"/>
                        </a:lnSpc>
                        <a:buNone/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Automated lung sound analysis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4300" marR="114300" marT="0" marB="0"/>
                </a:tc>
                <a:extLst>
                  <a:ext uri="{0D108BD9-81ED-4DB2-BD59-A6C34878D82A}">
                    <a16:rowId xmlns:a16="http://schemas.microsoft.com/office/drawing/2014/main" val="2287145234"/>
                  </a:ext>
                </a:extLst>
              </a:tr>
              <a:tr h="694357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Availability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Often visit to hospitals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85800" indent="-228600" algn="just">
                        <a:lnSpc>
                          <a:spcPct val="147000"/>
                        </a:lnSpc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Accessible via web/mobile interface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4300" marR="114300" marT="0" marB="0"/>
                </a:tc>
                <a:extLst>
                  <a:ext uri="{0D108BD9-81ED-4DB2-BD59-A6C34878D82A}">
                    <a16:rowId xmlns:a16="http://schemas.microsoft.com/office/drawing/2014/main" val="19807960"/>
                  </a:ext>
                </a:extLst>
              </a:tr>
              <a:tr h="694357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Cost Efficiency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High (imaging tests, doctor fees)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85800" indent="-228600" algn="just">
                        <a:lnSpc>
                          <a:spcPct val="147000"/>
                        </a:lnSpc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Low (AI-driven self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685800" indent="-228600" algn="just">
                        <a:lnSpc>
                          <a:spcPct val="147000"/>
                        </a:lnSpc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assessment)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4300" marR="114300" marT="0" marB="0"/>
                </a:tc>
                <a:extLst>
                  <a:ext uri="{0D108BD9-81ED-4DB2-BD59-A6C34878D82A}">
                    <a16:rowId xmlns:a16="http://schemas.microsoft.com/office/drawing/2014/main" val="3201428633"/>
                  </a:ext>
                </a:extLst>
              </a:tr>
              <a:tr h="708543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Predictive Insights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early detection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85800" indent="-228600" algn="just">
                        <a:lnSpc>
                          <a:spcPct val="147000"/>
                        </a:lnSpc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AI-based early COPD prediction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4300" marR="114300" marT="0" marB="0"/>
                </a:tc>
                <a:extLst>
                  <a:ext uri="{0D108BD9-81ED-4DB2-BD59-A6C34878D82A}">
                    <a16:rowId xmlns:a16="http://schemas.microsoft.com/office/drawing/2014/main" val="949082822"/>
                  </a:ext>
                </a:extLst>
              </a:tr>
              <a:tr h="78865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Doctor Connectivity</a:t>
                      </a:r>
                      <a:endParaRPr lang="en-IN" b="0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Requires hospital visits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85800" indent="-228600" algn="just">
                        <a:lnSpc>
                          <a:spcPct val="147000"/>
                        </a:lnSpc>
                        <a:buNone/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Online doctor consultation</a:t>
                      </a:r>
                    </a:p>
                  </a:txBody>
                  <a:tcPr marL="114300" marR="114300" marT="0" marB="0"/>
                </a:tc>
                <a:extLst>
                  <a:ext uri="{0D108BD9-81ED-4DB2-BD59-A6C34878D82A}">
                    <a16:rowId xmlns:a16="http://schemas.microsoft.com/office/drawing/2014/main" val="826026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7543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4DED4-6182-660E-B270-1929A760A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FA689F-6F80-B42B-9E5D-607502134C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4" y="3543299"/>
            <a:ext cx="8825659" cy="268954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</a:t>
            </a:r>
            <a:r>
              <a:rPr lang="en-US" b="1" dirty="0"/>
              <a:t>COPD Prediction System</a:t>
            </a:r>
            <a:r>
              <a:rPr lang="en-US" dirty="0"/>
              <a:t> provides an </a:t>
            </a:r>
            <a:r>
              <a:rPr lang="en-US" b="1" dirty="0"/>
              <a:t>AI-powered solution</a:t>
            </a:r>
            <a:r>
              <a:rPr lang="en-US" dirty="0"/>
              <a:t> for early detection and healthcare support. </a:t>
            </a:r>
          </a:p>
          <a:p>
            <a:r>
              <a:rPr lang="en-US" dirty="0"/>
              <a:t>By using </a:t>
            </a:r>
            <a:r>
              <a:rPr lang="en-US" b="1" dirty="0"/>
              <a:t>ML  models</a:t>
            </a:r>
            <a:r>
              <a:rPr lang="en-US" dirty="0"/>
              <a:t>, the system accurately analyzes lung sounds to predict COPD risk. </a:t>
            </a:r>
          </a:p>
          <a:p>
            <a:r>
              <a:rPr lang="en-US" dirty="0"/>
              <a:t>The integrated </a:t>
            </a:r>
            <a:r>
              <a:rPr lang="en-US" b="1" dirty="0"/>
              <a:t>chatbot assistance</a:t>
            </a:r>
            <a:r>
              <a:rPr lang="en-US" dirty="0"/>
              <a:t> enhances user engagement, offering personalized health guidance and disease-related information. </a:t>
            </a:r>
          </a:p>
          <a:p>
            <a:r>
              <a:rPr lang="en-US" dirty="0"/>
              <a:t>With </a:t>
            </a:r>
            <a:r>
              <a:rPr lang="en-US" b="1" dirty="0"/>
              <a:t>doctor appointment scheduling</a:t>
            </a:r>
            <a:r>
              <a:rPr lang="en-US" dirty="0"/>
              <a:t>, users can access  medical support, </a:t>
            </a:r>
          </a:p>
          <a:p>
            <a:r>
              <a:rPr lang="en-US" dirty="0"/>
              <a:t>This system enhances </a:t>
            </a:r>
            <a:r>
              <a:rPr lang="en-US" b="1" dirty="0"/>
              <a:t>accessibility, efficiency, and accuracy</a:t>
            </a:r>
            <a:r>
              <a:rPr lang="en-US" dirty="0"/>
              <a:t>, making healthcare more proactive and effective for COPD patients.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6405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450BC-36E5-AA8F-4262-E246A56E0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32" y="973668"/>
            <a:ext cx="8761413" cy="706964"/>
          </a:xfrm>
        </p:spPr>
        <p:txBody>
          <a:bodyPr/>
          <a:lstStyle/>
          <a:p>
            <a:r>
              <a:rPr lang="en-IN" dirty="0"/>
              <a:t>ABSTRACT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69242B-73A5-C8A6-433C-5E02A813E28E}"/>
              </a:ext>
            </a:extLst>
          </p:cNvPr>
          <p:cNvSpPr txBox="1"/>
          <p:nvPr/>
        </p:nvSpPr>
        <p:spPr>
          <a:xfrm>
            <a:off x="245707" y="2158656"/>
            <a:ext cx="11700586" cy="4556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315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COPD is a serious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lung disease that makes breathing difficult</a:t>
            </a:r>
            <a:endParaRPr lang="en-US" b="0" i="0" dirty="0">
              <a:solidFill>
                <a:schemeClr val="bg2">
                  <a:lumMod val="1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15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</a:t>
            </a:r>
            <a:r>
              <a:rPr lang="en-US" b="0" i="0" dirty="0"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caused by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</a:t>
            </a:r>
            <a:r>
              <a:rPr lang="en-US" b="0" i="0" dirty="0"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exposure to harmful gases such as tobacco smoke and air pollutants .</a:t>
            </a:r>
            <a:r>
              <a:rPr lang="en-US" dirty="0"/>
              <a:t> </a:t>
            </a:r>
          </a:p>
          <a:p>
            <a:pPr marL="285750" indent="-285750">
              <a:lnSpc>
                <a:spcPts val="315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Early detection is important to prevent complications</a:t>
            </a:r>
            <a:r>
              <a:rPr lang="en-US" b="0" i="0" dirty="0"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b="0" i="0" dirty="0"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ts val="315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system allows users to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upload a lung sound file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and  predict the risk of COPD </a:t>
            </a:r>
            <a:r>
              <a:rPr lang="en-US" b="0" i="0" dirty="0"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/>
              <a:t> </a:t>
            </a:r>
          </a:p>
          <a:p>
            <a:pPr marL="285750" indent="-285750">
              <a:lnSpc>
                <a:spcPts val="315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system includes a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chatbot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that helps users understand their condition by answering questions about COPD, symptoms, and prevention methods.</a:t>
            </a:r>
          </a:p>
          <a:p>
            <a:pPr marL="285750" indent="-285750">
              <a:lnSpc>
                <a:spcPts val="315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Users can also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schedule appointments with nearby doctors. </a:t>
            </a:r>
          </a:p>
          <a:p>
            <a:pPr marL="285750" indent="-285750">
              <a:lnSpc>
                <a:spcPts val="315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system comprises two main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modules:</a:t>
            </a:r>
            <a:r>
              <a:rPr lang="en-US" b="1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Admin</a:t>
            </a: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Module: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Admins can manage user data, view registered users, and handle doctor information and user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feedback.</a:t>
            </a:r>
            <a:r>
              <a:rPr lang="en-US" b="1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Module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Users can register, log in, upload breathing sounds for prediction, search for doctors via a location filter, interact with the chatbot, and provide feedback.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014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00EA8-81AF-BD9E-8412-EB59ED3BE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946" y="964338"/>
            <a:ext cx="8761413" cy="706964"/>
          </a:xfrm>
        </p:spPr>
        <p:txBody>
          <a:bodyPr/>
          <a:lstStyle/>
          <a:p>
            <a:r>
              <a:rPr lang="en-IN" dirty="0"/>
              <a:t>FUTURE ENHANCEMENTS</a:t>
            </a:r>
          </a:p>
        </p:txBody>
      </p:sp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2C69D693-6A9D-D4C1-D34E-222F4EF2C0F5}"/>
              </a:ext>
            </a:extLst>
          </p:cNvPr>
          <p:cNvSpPr/>
          <p:nvPr/>
        </p:nvSpPr>
        <p:spPr>
          <a:xfrm>
            <a:off x="1054360" y="2379306"/>
            <a:ext cx="9993086" cy="4198776"/>
          </a:xfrm>
          <a:prstGeom prst="round2Diag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b="1" dirty="0"/>
              <a:t>Integration with Wearable Devices</a:t>
            </a:r>
            <a:r>
              <a:rPr lang="en-US" dirty="0"/>
              <a:t> – </a:t>
            </a:r>
            <a:r>
              <a:rPr lang="en-US" dirty="0">
                <a:latin typeface="Aptos" panose="020B0004020202020204" pitchFamily="34" charset="0"/>
              </a:rPr>
              <a:t>Smartwatches and respiratory sensors will continuously track lung health</a:t>
            </a:r>
            <a:r>
              <a:rPr lang="en-US" dirty="0"/>
              <a:t>.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b="1" dirty="0"/>
              <a:t>Multi-Disease Detection System</a:t>
            </a:r>
            <a:r>
              <a:rPr lang="en-US" dirty="0"/>
              <a:t> – </a:t>
            </a:r>
            <a:r>
              <a:rPr lang="en-US" dirty="0">
                <a:latin typeface="Aptos" panose="020B0004020202020204" pitchFamily="34" charset="0"/>
              </a:rPr>
              <a:t>The system will extend predictions to asthma, pneumonia, and lung infections.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b="1" dirty="0"/>
              <a:t>Mobile App &amp; Telemedicine Expansion</a:t>
            </a:r>
            <a:r>
              <a:rPr lang="en-US" dirty="0"/>
              <a:t> – </a:t>
            </a:r>
            <a:r>
              <a:rPr lang="en-US" dirty="0">
                <a:latin typeface="Aptos" panose="020B0004020202020204" pitchFamily="34" charset="0"/>
              </a:rPr>
              <a:t>A mobile app will provide easier access and allow AI-assisted doctor consultations</a:t>
            </a:r>
            <a:r>
              <a:rPr lang="en-US" dirty="0"/>
              <a:t>.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b="1" dirty="0"/>
              <a:t>Multilingual AI Chatbot &amp; Voice Assistance</a:t>
            </a:r>
            <a:r>
              <a:rPr lang="en-US" dirty="0"/>
              <a:t> – </a:t>
            </a:r>
            <a:r>
              <a:rPr lang="en-US" dirty="0">
                <a:latin typeface="Aptos" panose="020B0004020202020204" pitchFamily="34" charset="0"/>
              </a:rPr>
              <a:t>Voice-based interactions and multiple language support will improve accessibility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b="1" dirty="0"/>
              <a:t>Electronic Health Records (EHRs)</a:t>
            </a:r>
            <a:r>
              <a:rPr lang="en-US" dirty="0"/>
              <a:t> – Doctors can see patient history and reports in one place, making treatment easier and more effective.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endParaRPr lang="en-US" dirty="0"/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3686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F1098-C9AC-776B-398A-065F52A56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 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01542861-B556-7EAB-4BA6-151CD720FF88}"/>
              </a:ext>
            </a:extLst>
          </p:cNvPr>
          <p:cNvSpPr/>
          <p:nvPr/>
        </p:nvSpPr>
        <p:spPr>
          <a:xfrm>
            <a:off x="1006151" y="2304661"/>
            <a:ext cx="10179698" cy="4226767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685800" indent="-228600">
              <a:lnSpc>
                <a:spcPct val="145000"/>
              </a:lnSpc>
              <a:buNone/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  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Huang, Z., Yu, Y., Gu, J., Liu, H. (2024). </a:t>
            </a:r>
            <a:r>
              <a:rPr lang="en-IN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 Efficient Method for Traffic Sign Recognition Based on Extreme Learning Machine.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Neurocomputing, Elsevier.</a:t>
            </a:r>
          </a:p>
          <a:p>
            <a:pPr marL="685800" indent="-228600">
              <a:lnSpc>
                <a:spcPct val="145000"/>
              </a:lnSpc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  Orangi-Fard, N. (2024). </a:t>
            </a:r>
            <a:r>
              <a:rPr lang="en-IN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Prediction of COPD Using Machine Learning, Clinical Summary Notes, and Vital Signs.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arXiv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685800" indent="-228600">
              <a:lnSpc>
                <a:spcPct val="145000"/>
              </a:lnSpc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  Chen, Z., Hao, J., Sun, H. (2025). </a:t>
            </a:r>
            <a:r>
              <a:rPr lang="en-IN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Applications of Digital Health Technologies and AI in COPD.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BMC Medical Informatics.</a:t>
            </a:r>
          </a:p>
          <a:p>
            <a:pPr marL="685800" indent="-228600">
              <a:lnSpc>
                <a:spcPct val="145000"/>
              </a:lnSpc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  Shen, X., Liu, H. (2024). </a:t>
            </a:r>
            <a:r>
              <a:rPr lang="en-IN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Using Machine Learning for Early Detection of COPD.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Respiratory Research.</a:t>
            </a:r>
          </a:p>
          <a:p>
            <a:pPr marL="685800" indent="-228600">
              <a:lnSpc>
                <a:spcPct val="145000"/>
              </a:lnSpc>
              <a:buNone/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  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Kurniawan, R., Susilo, B. (2025). </a:t>
            </a:r>
            <a:r>
              <a:rPr lang="en-IN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Revolutionizing COPD and Asthma Management with AI.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Mendeley Data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647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BD7FB-CA60-61DB-0F25-7EC475035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AB7803-F714-736A-013E-8AA1FF8A8916}"/>
              </a:ext>
            </a:extLst>
          </p:cNvPr>
          <p:cNvSpPr txBox="1"/>
          <p:nvPr/>
        </p:nvSpPr>
        <p:spPr>
          <a:xfrm>
            <a:off x="1154954" y="2621902"/>
            <a:ext cx="1023772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COPD affects millions of people worldwide and is expected to become 3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position of death by 2030</a:t>
            </a:r>
            <a:r>
              <a:rPr lang="en-US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solve this problem, The System uses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(ML)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analyze lung sound recordings and predict COPD risk.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system is built using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deep learning models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such as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CNN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LSTM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process breathing sounds and detect patterns The platform is developed using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Python (Django framework)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SQLite3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data storage and built with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HTML, CSS, and Bootstrap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chatbot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integrated into the platform, giving valuable information to users about COPD, its symptoms, risk factors, and preventive measures. By providing interactive support, the chatbot enhances user understanding 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system consists of two primary modules—Admin and User . Admins can see user data, manage registered doctors, and monitor feedback . Users can register, log in, upload sound recordings for disease prediction, search for doctors, and interact with the chatbot for guidance.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438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85C72-80A5-B646-A344-ED0B47B66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STATEMENT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2144A8-4D5A-F723-C051-89647E2F7E6A}"/>
              </a:ext>
            </a:extLst>
          </p:cNvPr>
          <p:cNvSpPr txBox="1"/>
          <p:nvPr/>
        </p:nvSpPr>
        <p:spPr>
          <a:xfrm>
            <a:off x="839755" y="2584779"/>
            <a:ext cx="1006773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Early detection is important to prevent complications, but traditional diagnosis methods require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hospital visits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which may not be accessible to everyone.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Many patients experience worsening symptoms without warning, leading to delayed treatment.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To solve this problem, system uses </a:t>
            </a:r>
            <a:r>
              <a:rPr lang="en-US" b="1" dirty="0"/>
              <a:t>Machine Learning (ML)</a:t>
            </a:r>
            <a:r>
              <a:rPr lang="en-US" dirty="0"/>
              <a:t> to analyze breathing sounds and predict the risk of COPD. allowing users to get timely medical intervention.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Additionally, a </a:t>
            </a:r>
            <a:r>
              <a:rPr lang="en-US" b="1" dirty="0"/>
              <a:t>chatbot assistant</a:t>
            </a:r>
            <a:r>
              <a:rPr lang="en-US" dirty="0"/>
              <a:t> helps users understand their condition by providing personalized health guidance and COPD-related information.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By making healthcare more </a:t>
            </a:r>
            <a:r>
              <a:rPr lang="en-US" b="1" dirty="0"/>
              <a:t>accessible</a:t>
            </a:r>
            <a:r>
              <a:rPr lang="en-US" dirty="0"/>
              <a:t>, this system improves early disease detection </a:t>
            </a:r>
            <a:r>
              <a:rPr lang="en-IN" dirty="0"/>
              <a:t> for better patient outcomes.</a:t>
            </a: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429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0A3A7B47-657B-EBA5-4062-9E3073E91778}"/>
              </a:ext>
            </a:extLst>
          </p:cNvPr>
          <p:cNvSpPr/>
          <p:nvPr/>
        </p:nvSpPr>
        <p:spPr>
          <a:xfrm>
            <a:off x="2864496" y="149290"/>
            <a:ext cx="5570376" cy="531845"/>
          </a:xfrm>
          <a:prstGeom prst="left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LITERATURE REVIEW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4DA5BA-57EC-78D1-A68C-CBE37A3FC6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980793"/>
              </p:ext>
            </p:extLst>
          </p:nvPr>
        </p:nvGraphicFramePr>
        <p:xfrm>
          <a:off x="625151" y="1402873"/>
          <a:ext cx="10720871" cy="45767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9036">
                  <a:extLst>
                    <a:ext uri="{9D8B030D-6E8A-4147-A177-3AD203B41FA5}">
                      <a16:colId xmlns:a16="http://schemas.microsoft.com/office/drawing/2014/main" val="3453932555"/>
                    </a:ext>
                  </a:extLst>
                </a:gridCol>
                <a:gridCol w="1788367">
                  <a:extLst>
                    <a:ext uri="{9D8B030D-6E8A-4147-A177-3AD203B41FA5}">
                      <a16:colId xmlns:a16="http://schemas.microsoft.com/office/drawing/2014/main" val="2187880140"/>
                    </a:ext>
                  </a:extLst>
                </a:gridCol>
                <a:gridCol w="1760377">
                  <a:extLst>
                    <a:ext uri="{9D8B030D-6E8A-4147-A177-3AD203B41FA5}">
                      <a16:colId xmlns:a16="http://schemas.microsoft.com/office/drawing/2014/main" val="3948320743"/>
                    </a:ext>
                  </a:extLst>
                </a:gridCol>
                <a:gridCol w="1816357">
                  <a:extLst>
                    <a:ext uri="{9D8B030D-6E8A-4147-A177-3AD203B41FA5}">
                      <a16:colId xmlns:a16="http://schemas.microsoft.com/office/drawing/2014/main" val="2238886460"/>
                    </a:ext>
                  </a:extLst>
                </a:gridCol>
                <a:gridCol w="1766597">
                  <a:extLst>
                    <a:ext uri="{9D8B030D-6E8A-4147-A177-3AD203B41FA5}">
                      <a16:colId xmlns:a16="http://schemas.microsoft.com/office/drawing/2014/main" val="1721243429"/>
                    </a:ext>
                  </a:extLst>
                </a:gridCol>
                <a:gridCol w="1810137">
                  <a:extLst>
                    <a:ext uri="{9D8B030D-6E8A-4147-A177-3AD203B41FA5}">
                      <a16:colId xmlns:a16="http://schemas.microsoft.com/office/drawing/2014/main" val="4009223536"/>
                    </a:ext>
                  </a:extLst>
                </a:gridCol>
              </a:tblGrid>
              <a:tr h="614383">
                <a:tc>
                  <a:txBody>
                    <a:bodyPr/>
                    <a:lstStyle/>
                    <a:p>
                      <a:r>
                        <a:rPr lang="en-IN" sz="1800" b="1" dirty="0"/>
                        <a:t>       TITLE</a:t>
                      </a:r>
                      <a:r>
                        <a:rPr lang="en-IN" dirty="0"/>
                        <a:t> 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JOURNAL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AUTHOR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METHOD USED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PRO’s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CON’s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9938871"/>
                  </a:ext>
                </a:extLst>
              </a:tr>
              <a:tr h="622916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AI-Based COPD Prediction Using Machine Learning</a:t>
                      </a:r>
                      <a:endParaRPr lang="en-IN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BMC Medical Informatic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X. Chen, Y. Zhang, M. Li, Q. Qian</a:t>
                      </a:r>
                      <a:endParaRPr lang="en-IN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CNN, 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accuracy, real-time 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Limited dataset, potential bias </a:t>
                      </a:r>
                    </a:p>
                    <a:p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914463"/>
                  </a:ext>
                </a:extLst>
              </a:tr>
              <a:tr h="622916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Prediction of COPD Using ML, Clinical Summary Notes, and Vital Sign</a:t>
                      </a:r>
                      <a:endParaRPr lang="en-IN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arXiv</a:t>
                      </a:r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 Orangi-Fard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ML, NLP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Uses vital signs for prediction,</a:t>
                      </a:r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Requires detailed clinical records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249320"/>
                  </a:ext>
                </a:extLst>
              </a:tr>
              <a:tr h="7330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Applications of Digital Health Technologies and AI in COPD </a:t>
                      </a:r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BMC Medical Informatics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Z. Chen, J. Hao, H. Sun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SVM, DNN, 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Covers broad AI applications in COPD</a:t>
                      </a:r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ntegration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into routine care is challenging</a:t>
                      </a:r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7590256"/>
                  </a:ext>
                </a:extLst>
              </a:tr>
              <a:tr h="62291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Using Machine Learning for Early Detection of COPD</a:t>
                      </a:r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Respiratory Research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X. Shen, H. Liu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ML techniques, DL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Early screening reduces missed diagnoses</a:t>
                      </a:r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limitations in early-stage cases</a:t>
                      </a:r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943487"/>
                  </a:ext>
                </a:extLst>
              </a:tr>
              <a:tr h="62291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Enhanced Risk Prediction of COPD Using ML</a:t>
                      </a:r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SSRN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R. K, N. S, N. 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Forest, </a:t>
                      </a:r>
                      <a:r>
                        <a:rPr lang="en-IN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XGBoost</a:t>
                      </a:r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Gradient Boosting, </a:t>
                      </a:r>
                      <a:r>
                        <a:rPr lang="en-IN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LightGBM</a:t>
                      </a:r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ROC AUC (0.96), improved accuracy</a:t>
                      </a:r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Requires hyperparameter optimization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443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8185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39CBCF2C-4ED0-D2A3-1DC2-45E9A5905B29}"/>
              </a:ext>
            </a:extLst>
          </p:cNvPr>
          <p:cNvSpPr/>
          <p:nvPr/>
        </p:nvSpPr>
        <p:spPr>
          <a:xfrm>
            <a:off x="3424334" y="167951"/>
            <a:ext cx="4572001" cy="541175"/>
          </a:xfrm>
          <a:prstGeom prst="left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LITERATURE REVIEW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858E1C4-9B4B-5126-F61D-DD1ED8088F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755152"/>
              </p:ext>
            </p:extLst>
          </p:nvPr>
        </p:nvGraphicFramePr>
        <p:xfrm>
          <a:off x="317240" y="1063689"/>
          <a:ext cx="11504646" cy="575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9650">
                  <a:extLst>
                    <a:ext uri="{9D8B030D-6E8A-4147-A177-3AD203B41FA5}">
                      <a16:colId xmlns:a16="http://schemas.microsoft.com/office/drawing/2014/main" val="1189358411"/>
                    </a:ext>
                  </a:extLst>
                </a:gridCol>
                <a:gridCol w="1759028">
                  <a:extLst>
                    <a:ext uri="{9D8B030D-6E8A-4147-A177-3AD203B41FA5}">
                      <a16:colId xmlns:a16="http://schemas.microsoft.com/office/drawing/2014/main" val="2281474920"/>
                    </a:ext>
                  </a:extLst>
                </a:gridCol>
                <a:gridCol w="1928992">
                  <a:extLst>
                    <a:ext uri="{9D8B030D-6E8A-4147-A177-3AD203B41FA5}">
                      <a16:colId xmlns:a16="http://schemas.microsoft.com/office/drawing/2014/main" val="2092773719"/>
                    </a:ext>
                  </a:extLst>
                </a:gridCol>
                <a:gridCol w="1928992">
                  <a:extLst>
                    <a:ext uri="{9D8B030D-6E8A-4147-A177-3AD203B41FA5}">
                      <a16:colId xmlns:a16="http://schemas.microsoft.com/office/drawing/2014/main" val="2371399965"/>
                    </a:ext>
                  </a:extLst>
                </a:gridCol>
                <a:gridCol w="1928992">
                  <a:extLst>
                    <a:ext uri="{9D8B030D-6E8A-4147-A177-3AD203B41FA5}">
                      <a16:colId xmlns:a16="http://schemas.microsoft.com/office/drawing/2014/main" val="3038078168"/>
                    </a:ext>
                  </a:extLst>
                </a:gridCol>
                <a:gridCol w="1928992">
                  <a:extLst>
                    <a:ext uri="{9D8B030D-6E8A-4147-A177-3AD203B41FA5}">
                      <a16:colId xmlns:a16="http://schemas.microsoft.com/office/drawing/2014/main" val="818525673"/>
                    </a:ext>
                  </a:extLst>
                </a:gridCol>
              </a:tblGrid>
              <a:tr h="763193">
                <a:tc>
                  <a:txBody>
                    <a:bodyPr/>
                    <a:lstStyle/>
                    <a:p>
                      <a:r>
                        <a:rPr lang="en-IN" sz="1800" b="1" dirty="0"/>
                        <a:t>      TITLE</a:t>
                      </a:r>
                      <a:r>
                        <a:rPr lang="en-IN" dirty="0"/>
                        <a:t> 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JOURNAL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    AUTHOR</a:t>
                      </a:r>
                    </a:p>
                    <a:p>
                      <a:endParaRPr lang="en-IN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METHOD USED</a:t>
                      </a:r>
                    </a:p>
                    <a:p>
                      <a:endParaRPr lang="en-IN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PRO’s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CON’s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455446"/>
                  </a:ext>
                </a:extLst>
              </a:tr>
              <a:tr h="1174748"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Deep Learning for Early Prediction of COPD Using Spirogram Time Series</a:t>
                      </a:r>
                      <a:endParaRPr lang="en-IN" sz="1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npj</a:t>
                      </a:r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Systems Biology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Mei, X. Li, Y. Zhou</a:t>
                      </a:r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Deep Learning, Spirogram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Improves early detection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Spirometry data accessibility issues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633725"/>
                  </a:ext>
                </a:extLst>
              </a:tr>
              <a:tr h="958347"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AI-Based COPD CT Image Analysis for Identification and Staging</a:t>
                      </a:r>
                      <a:endParaRPr lang="en-IN" sz="13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Respiratory Research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Y. Wu, S. Xia, Z. Liang </a:t>
                      </a:r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CNN, deep learning for CT image analysis</a:t>
                      </a:r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Identifies disease phenotypes and severity stages </a:t>
                      </a:r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Requires high-resolution CT imaging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51544"/>
                  </a:ext>
                </a:extLst>
              </a:tr>
              <a:tr h="95834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Revolutionizing COPD and Asthma Management with AI</a:t>
                      </a:r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Mendeley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R. Kurniawan, B. Susilo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ML, DL, AI-powered telemedicine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Improves remote monitoring and personalized treatment</a:t>
                      </a:r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Dependent on EHR data quality</a:t>
                      </a:r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697002"/>
                  </a:ext>
                </a:extLst>
              </a:tr>
              <a:tr h="95834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AI-Based Analytics for COPD Management</a:t>
                      </a:r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IJARIIE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A. B.C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ML, DL, NLP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Predicts</a:t>
                      </a:r>
                      <a:r>
                        <a:rPr lang="fr-F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exacerbations, </a:t>
                      </a:r>
                      <a:r>
                        <a:rPr lang="fr-FR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enhances</a:t>
                      </a:r>
                      <a:r>
                        <a:rPr lang="fr-F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patient monitoring</a:t>
                      </a:r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Challenges in effective data preprocessing</a:t>
                      </a:r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862909"/>
                  </a:ext>
                </a:extLst>
              </a:tr>
              <a:tr h="763193"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it-IT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ntegrating AI in COPD Diagnosis Globally </a:t>
                      </a:r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COPD Foundation Journal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 Robertson, C. </a:t>
                      </a:r>
                      <a:r>
                        <a:rPr lang="en-IN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Centne</a:t>
                      </a:r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 for PFT, lung sound, CT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Improves early diagnosis, personalized treatment</a:t>
                      </a:r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privacy and regulatory issues</a:t>
                      </a:r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767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1064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21783-A586-C422-268F-B21111BB0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EXISTING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F61657-7E95-59F7-756C-A56A6C003A5D}"/>
              </a:ext>
            </a:extLst>
          </p:cNvPr>
          <p:cNvSpPr txBox="1"/>
          <p:nvPr/>
        </p:nvSpPr>
        <p:spPr>
          <a:xfrm>
            <a:off x="1530254" y="3124496"/>
            <a:ext cx="876141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Current COPD detection relies on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traditional clinical methods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Patients typically visit a doctor when they experience persistent symptoms such as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cough, breathlessness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Diagnosis is based on patient history,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lifestyle factors (e.g., smoking, pollution exposure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), and physical examination 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existing system relies heavily on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medical examinations, spirometry tests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which may not always provide early detections of the disease.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Doctors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use stethoscopes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detect abnormal lung sounds (wheezing, crackles).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419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94CBA-5EC7-23A2-77AD-C05E81389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LIMITATIONS OF EXISTING SYSTEM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0C4CC51-F90C-60B3-F59A-4E7C34158C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19084"/>
              </p:ext>
            </p:extLst>
          </p:nvPr>
        </p:nvGraphicFramePr>
        <p:xfrm>
          <a:off x="765110" y="2392507"/>
          <a:ext cx="10720873" cy="4086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3007">
                  <a:extLst>
                    <a:ext uri="{9D8B030D-6E8A-4147-A177-3AD203B41FA5}">
                      <a16:colId xmlns:a16="http://schemas.microsoft.com/office/drawing/2014/main" val="292232355"/>
                    </a:ext>
                  </a:extLst>
                </a:gridCol>
                <a:gridCol w="5637866">
                  <a:extLst>
                    <a:ext uri="{9D8B030D-6E8A-4147-A177-3AD203B41FA5}">
                      <a16:colId xmlns:a16="http://schemas.microsoft.com/office/drawing/2014/main" val="298953995"/>
                    </a:ext>
                  </a:extLst>
                </a:gridCol>
              </a:tblGrid>
              <a:tr h="435845">
                <a:tc>
                  <a:txBody>
                    <a:bodyPr/>
                    <a:lstStyle/>
                    <a:p>
                      <a:pPr>
                        <a:spcBef>
                          <a:spcPts val="870"/>
                        </a:spcBef>
                        <a:buNone/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</a:t>
                      </a: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FACTORS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870"/>
                        </a:spcBef>
                        <a:buNone/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ISSUES IN THE EXISTING SYSTEM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279280"/>
                  </a:ext>
                </a:extLst>
              </a:tr>
              <a:tr h="642913">
                <a:tc>
                  <a:txBody>
                    <a:bodyPr/>
                    <a:lstStyle/>
                    <a:p>
                      <a:pPr marL="342900" lvl="0" indent="-342900">
                        <a:spcBef>
                          <a:spcPts val="87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IN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Delayed Detection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870"/>
                        </a:spcBef>
                        <a:buNone/>
                      </a:pPr>
                      <a:r>
                        <a:rPr lang="en-US" sz="15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Many cases are identified at later stages, affects patient health</a:t>
                      </a:r>
                    </a:p>
                    <a:p>
                      <a:pPr>
                        <a:spcBef>
                          <a:spcPts val="870"/>
                        </a:spcBef>
                        <a:buNone/>
                      </a:pPr>
                      <a:r>
                        <a:rPr lang="en-US" sz="15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5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6583788"/>
                  </a:ext>
                </a:extLst>
              </a:tr>
              <a:tr h="607728">
                <a:tc>
                  <a:txBody>
                    <a:bodyPr/>
                    <a:lstStyle/>
                    <a:p>
                      <a:pPr marL="342900" lvl="0" indent="-342900">
                        <a:spcBef>
                          <a:spcPts val="87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Limited Accessibility 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870"/>
                        </a:spcBef>
                        <a:buNone/>
                      </a:pPr>
                      <a:r>
                        <a:rPr lang="en-US" sz="15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Spirometry and CT scans are not widely available in rural areas.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Bef>
                          <a:spcPts val="870"/>
                        </a:spcBef>
                        <a:buNone/>
                      </a:pPr>
                      <a:r>
                        <a:rPr lang="en-US" sz="15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5043101"/>
                  </a:ext>
                </a:extLst>
              </a:tr>
              <a:tr h="755275">
                <a:tc>
                  <a:txBody>
                    <a:bodyPr/>
                    <a:lstStyle/>
                    <a:p>
                      <a:pPr marL="342900" lvl="0" indent="-342900">
                        <a:spcBef>
                          <a:spcPts val="87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High Cost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870"/>
                        </a:spcBef>
                        <a:buNone/>
                      </a:pPr>
                      <a:r>
                        <a:rPr lang="en-US" sz="15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Advanced diagnostic tools like  Imaging tests (CT, X-rays) and frequent clinical visits can be expensive.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Bef>
                          <a:spcPts val="870"/>
                        </a:spcBef>
                        <a:buNone/>
                      </a:pPr>
                      <a:r>
                        <a:rPr lang="en-US" sz="15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95558783"/>
                  </a:ext>
                </a:extLst>
              </a:tr>
              <a:tr h="755275">
                <a:tc>
                  <a:txBody>
                    <a:bodyPr/>
                    <a:lstStyle/>
                    <a:p>
                      <a:pPr marL="342900" lvl="0" indent="-342900">
                        <a:spcBef>
                          <a:spcPts val="87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 Predictive Insights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>
                        <a:spcBef>
                          <a:spcPts val="870"/>
                        </a:spcBef>
                        <a:buNone/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870"/>
                        </a:spcBef>
                        <a:buNone/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Existing methods detect  only when symptoms are visible, lacking predictive analytics.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Bef>
                          <a:spcPts val="870"/>
                        </a:spcBef>
                        <a:buNone/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6978100"/>
                  </a:ext>
                </a:extLst>
              </a:tr>
              <a:tr h="755275">
                <a:tc>
                  <a:txBody>
                    <a:bodyPr/>
                    <a:lstStyle/>
                    <a:p>
                      <a:pPr marL="342900" lvl="0" indent="-342900">
                        <a:spcBef>
                          <a:spcPts val="87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Late Diagnosis 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87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COPD symptoms often appear in later stages, leading to delayed treatment.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Bef>
                          <a:spcPts val="870"/>
                        </a:spcBef>
                        <a:buNone/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27491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7316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0C1128D7-37F7-B0F8-5270-862849A353CE}"/>
              </a:ext>
            </a:extLst>
          </p:cNvPr>
          <p:cNvSpPr/>
          <p:nvPr/>
        </p:nvSpPr>
        <p:spPr>
          <a:xfrm>
            <a:off x="2911151" y="382555"/>
            <a:ext cx="5234473" cy="690465"/>
          </a:xfrm>
          <a:prstGeom prst="flowChartAlternate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PROPOSED SYSTEM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F3646BA-E9EC-3D1E-AF6F-C54FA67F1EEC}"/>
              </a:ext>
            </a:extLst>
          </p:cNvPr>
          <p:cNvSpPr/>
          <p:nvPr/>
        </p:nvSpPr>
        <p:spPr>
          <a:xfrm>
            <a:off x="600269" y="1548883"/>
            <a:ext cx="10991461" cy="492656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Proposed System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introduces an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AI-powered COPD Prediction System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that enables early detection of COPD using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Machine Learning (ML) models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The system analyzes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lung sound recordings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using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CNN and LSTM algorithms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identify patterns associated with COPD. Users can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upload their breathing sound files and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receive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instant predictions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and access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chatbot assistance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for COPD-related guidance. Additionally, the system integrates a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doctor appointment module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allowing users to find and schedule consultations with specialists. the system improves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early COPD risk assessment and healthcare support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system consists of two primary modules: 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1. Admin Module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– Manages user data, doctor information, and read feedback. 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		2. User Module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– Allows users to upload lung sound files, receive COPD predictions, access doctors, and interact with the chatbot 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7037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C0CEB4-BFAC-4014-9B69-2CFFE0B783D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F666C14-7219-46F1-8169-9E45DA110AD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4B8C88-7AFD-4F93-AF50-E36A0AADA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 design</Template>
  <TotalTime>264</TotalTime>
  <Words>1889</Words>
  <Application>Microsoft Office PowerPoint</Application>
  <PresentationFormat>Widescreen</PresentationFormat>
  <Paragraphs>200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Aptos</vt:lpstr>
      <vt:lpstr>Arial</vt:lpstr>
      <vt:lpstr>Arial Rounded MT Bold</vt:lpstr>
      <vt:lpstr>Calibri</vt:lpstr>
      <vt:lpstr>Century Gothic</vt:lpstr>
      <vt:lpstr>Courier New</vt:lpstr>
      <vt:lpstr>Symbol</vt:lpstr>
      <vt:lpstr>Times New Roman</vt:lpstr>
      <vt:lpstr>Wingdings</vt:lpstr>
      <vt:lpstr>Wingdings 3</vt:lpstr>
      <vt:lpstr>Ion Boardroom</vt:lpstr>
      <vt:lpstr>  COPD  PREDICTION USING ML &amp;      CHATBOT ASSISTENCE</vt:lpstr>
      <vt:lpstr>ABSTRACT</vt:lpstr>
      <vt:lpstr>INTRODUCTION</vt:lpstr>
      <vt:lpstr>PROBLEM STATEMENT </vt:lpstr>
      <vt:lpstr>PowerPoint Presentation</vt:lpstr>
      <vt:lpstr>PowerPoint Presentation</vt:lpstr>
      <vt:lpstr>EXISTING SYSTEM</vt:lpstr>
      <vt:lpstr>LIMITATIONS OF EXISTING SYSTEM</vt:lpstr>
      <vt:lpstr>PowerPoint Presentation</vt:lpstr>
      <vt:lpstr>PowerPoint Presentation</vt:lpstr>
      <vt:lpstr>ARCHITECTURE EXPLANATION</vt:lpstr>
      <vt:lpstr>PowerPoint Presentation</vt:lpstr>
      <vt:lpstr>Can log in  Can see all registered users  Can add or update doctor details  Can read feedback from users.</vt:lpstr>
      <vt:lpstr>                 Result Of Prediction In Analysis</vt:lpstr>
      <vt:lpstr>       Chatbot Assistence</vt:lpstr>
      <vt:lpstr>        Doctor Lists</vt:lpstr>
      <vt:lpstr>      Appointment For Doctor</vt:lpstr>
      <vt:lpstr>PowerPoint Presentation</vt:lpstr>
      <vt:lpstr>CONCLUSION</vt:lpstr>
      <vt:lpstr>FUTURE ENHANCEMENTS</vt:lpstr>
      <vt:lpstr>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jebamisra45@outlook.com</dc:creator>
  <cp:lastModifiedBy>jebamisra45@outlook.com</cp:lastModifiedBy>
  <cp:revision>1</cp:revision>
  <dcterms:created xsi:type="dcterms:W3CDTF">2025-05-24T16:32:31Z</dcterms:created>
  <dcterms:modified xsi:type="dcterms:W3CDTF">2025-05-24T20:57:29Z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